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517" r:id="rId5"/>
    <p:sldId id="706" r:id="rId6"/>
    <p:sldId id="702" r:id="rId7"/>
    <p:sldId id="703" r:id="rId8"/>
    <p:sldId id="704" r:id="rId9"/>
    <p:sldId id="705" r:id="rId10"/>
    <p:sldId id="707" r:id="rId11"/>
    <p:sldId id="708" r:id="rId12"/>
    <p:sldId id="709" r:id="rId13"/>
    <p:sldId id="710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21F539-FD4E-8B86-5F31-81E41A3B6B1C}" name="Matthew Weintraub" initials="MW" userId="S::mweintraub@ndor.nv.gov::82a65121-ad13-4e96-94a9-28969a757273" providerId="AD"/>
  <p188:author id="{7BE91A41-F80E-CB09-3B91-D31FF3BAE450}" name="Jim Lawrence" initials="JL" userId="S::lawrence@dcnr.nv.gov::ce7cd463-e39a-4d49-a2bf-2a1c9c2671e2" providerId="AD"/>
  <p188:author id="{21B23466-34AF-0DFD-1171-C08DC2911E04}" name="Brad Crowell" initials="BC" userId="S::bcrowell@dcnr.nv.gov::a7890486-599d-46b6-ab24-5356422ebf23" providerId="AD"/>
  <p188:author id="{059A6788-BFD0-7FDD-B19B-BA9B7A809107}" name="Samantha Thompson" initials="ST" userId="S::sthompson@dcnr.nv.gov::2faab28e-47de-4637-96d5-116e94f88f3e" providerId="AD"/>
  <p188:author id="{D239C095-97D3-F7D9-81A6-41F1088030E8}" name="Samantha Thompson" initials="ST" userId="S::SThompson@dcnr.nv.gov::2faab28e-47de-4637-96d5-116e94f88f3e" providerId="AD"/>
  <p188:author id="{7540F5B6-C426-8056-65C6-B3D3F79B76AC}" name="Cathy Erskine" initials="CE" userId="S::c.erskine@dcnr.nv.gov::e0647a3d-6dd5-47a1-82e7-a473aa7d69c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y Erskine" initials="CE" lastIdx="7" clrIdx="0">
    <p:extLst>
      <p:ext uri="{19B8F6BF-5375-455C-9EA6-DF929625EA0E}">
        <p15:presenceInfo xmlns:p15="http://schemas.microsoft.com/office/powerpoint/2012/main" userId="Cathy Erskine" providerId="None"/>
      </p:ext>
    </p:extLst>
  </p:cmAuthor>
  <p:cmAuthor id="2" name="Jodi Poley" initials="JP" lastIdx="1" clrIdx="1">
    <p:extLst>
      <p:ext uri="{19B8F6BF-5375-455C-9EA6-DF929625EA0E}">
        <p15:presenceInfo xmlns:p15="http://schemas.microsoft.com/office/powerpoint/2012/main" userId="S-1-5-21-2435422866-4226457370-2375224251-2162" providerId="AD"/>
      </p:ext>
    </p:extLst>
  </p:cmAuthor>
  <p:cmAuthor id="3" name="Cathy Erskine" initials="CE [2]" lastIdx="16" clrIdx="2">
    <p:extLst>
      <p:ext uri="{19B8F6BF-5375-455C-9EA6-DF929625EA0E}">
        <p15:presenceInfo xmlns:p15="http://schemas.microsoft.com/office/powerpoint/2012/main" userId="S::c.erskine@dcnr.nv.gov::e0647a3d-6dd5-47a1-82e7-a473aa7d69c6" providerId="AD"/>
      </p:ext>
    </p:extLst>
  </p:cmAuthor>
  <p:cmAuthor id="4" name="Kelly Williams" initials="KW" lastIdx="14" clrIdx="3">
    <p:extLst>
      <p:ext uri="{19B8F6BF-5375-455C-9EA6-DF929625EA0E}">
        <p15:presenceInfo xmlns:p15="http://schemas.microsoft.com/office/powerpoint/2012/main" userId="S::k.williams@dcnr.nv.gov::fc070b18-8504-4481-93ac-d878488c50c3" providerId="AD"/>
      </p:ext>
    </p:extLst>
  </p:cmAuthor>
  <p:cmAuthor id="5" name="Brad Crowell" initials="BC" lastIdx="18" clrIdx="4">
    <p:extLst>
      <p:ext uri="{19B8F6BF-5375-455C-9EA6-DF929625EA0E}">
        <p15:presenceInfo xmlns:p15="http://schemas.microsoft.com/office/powerpoint/2012/main" userId="S::bcrowell@dcnr.nv.gov::a7890486-599d-46b6-ab24-5356422ebf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4B3B"/>
    <a:srgbClr val="326297"/>
    <a:srgbClr val="C2D1DA"/>
    <a:srgbClr val="FF9900"/>
    <a:srgbClr val="E3F3FA"/>
    <a:srgbClr val="FFFF00"/>
    <a:srgbClr val="E7E725"/>
    <a:srgbClr val="3E8E4B"/>
    <a:srgbClr val="629D45"/>
    <a:srgbClr val="B45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3455" autoAdjust="0"/>
  </p:normalViewPr>
  <p:slideViewPr>
    <p:cSldViewPr snapToGrid="0">
      <p:cViewPr varScale="1">
        <p:scale>
          <a:sx n="101" d="100"/>
          <a:sy n="101" d="100"/>
        </p:scale>
        <p:origin x="7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14"/>
            <a:ext cx="3038145" cy="464205"/>
          </a:xfrm>
          <a:prstGeom prst="rect">
            <a:avLst/>
          </a:prstGeom>
        </p:spPr>
        <p:txBody>
          <a:bodyPr vert="horz" lIns="88015" tIns="44003" rIns="88015" bIns="4400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46" y="14"/>
            <a:ext cx="3038145" cy="464205"/>
          </a:xfrm>
          <a:prstGeom prst="rect">
            <a:avLst/>
          </a:prstGeom>
        </p:spPr>
        <p:txBody>
          <a:bodyPr vert="horz" lIns="88015" tIns="44003" rIns="88015" bIns="44003" rtlCol="0"/>
          <a:lstStyle>
            <a:lvl1pPr algn="r">
              <a:defRPr sz="1200"/>
            </a:lvl1pPr>
          </a:lstStyle>
          <a:p>
            <a:fld id="{F1E5B160-7981-405C-9F4C-B8A1E1E06422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015" tIns="44003" rIns="88015" bIns="4400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8" y="4416114"/>
            <a:ext cx="5607711" cy="4182457"/>
          </a:xfrm>
          <a:prstGeom prst="rect">
            <a:avLst/>
          </a:prstGeom>
        </p:spPr>
        <p:txBody>
          <a:bodyPr vert="horz" lIns="88015" tIns="44003" rIns="88015" bIns="440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2" y="8830674"/>
            <a:ext cx="3038145" cy="464205"/>
          </a:xfrm>
          <a:prstGeom prst="rect">
            <a:avLst/>
          </a:prstGeom>
        </p:spPr>
        <p:txBody>
          <a:bodyPr vert="horz" lIns="88015" tIns="44003" rIns="88015" bIns="4400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46" y="8830674"/>
            <a:ext cx="3038145" cy="464205"/>
          </a:xfrm>
          <a:prstGeom prst="rect">
            <a:avLst/>
          </a:prstGeom>
        </p:spPr>
        <p:txBody>
          <a:bodyPr vert="horz" lIns="88015" tIns="44003" rIns="88015" bIns="44003" rtlCol="0" anchor="b"/>
          <a:lstStyle>
            <a:lvl1pPr algn="r">
              <a:defRPr sz="1200"/>
            </a:lvl1pPr>
          </a:lstStyle>
          <a:p>
            <a:fld id="{B522BFD1-B64D-4EAE-A0E6-2F7E7F4A7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3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2BFD1-B64D-4EAE-A0E6-2F7E7F4A7A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75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BFD1-B64D-4EAE-A0E6-2F7E7F4A7A4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28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 land trust helps secure these spaces </a:t>
            </a:r>
          </a:p>
          <a:p>
            <a:r>
              <a:rPr lang="en-US" dirty="0"/>
              <a:t>MOU to use off-campus sites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BFD1-B64D-4EAE-A0E6-2F7E7F4A7A4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53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Kindergarten does garden, 5</a:t>
            </a:r>
            <a:r>
              <a:rPr lang="en-US" baseline="30000" dirty="0"/>
              <a:t>th</a:t>
            </a:r>
            <a:r>
              <a:rPr lang="en-US" dirty="0"/>
              <a:t> grade does birds, 6</a:t>
            </a:r>
            <a:r>
              <a:rPr lang="en-US" baseline="30000" dirty="0"/>
              <a:t>th</a:t>
            </a:r>
            <a:r>
              <a:rPr lang="en-US" dirty="0"/>
              <a:t> grade does watershed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BFD1-B64D-4EAE-A0E6-2F7E7F4A7A4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BFD1-B64D-4EAE-A0E6-2F7E7F4A7A4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31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BFD1-B64D-4EAE-A0E6-2F7E7F4A7A4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15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BFD1-B64D-4EAE-A0E6-2F7E7F4A7A4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1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BFD1-B64D-4EAE-A0E6-2F7E7F4A7A4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13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BFD1-B64D-4EAE-A0E6-2F7E7F4A7A4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59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BFD1-B64D-4EAE-A0E6-2F7E7F4A7A4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81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ECB74-3AFE-4E12-B2AD-283CD20E3D80}" type="datetime1">
              <a:rPr lang="en-US" smtClean="0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3D940-AB8C-4343-850E-90F1D850C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23E48-8226-42A2-8E92-F9442D461A02}" type="datetime1">
              <a:rPr lang="en-US" smtClean="0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86DD8-2FFF-4994-B346-F2AB0E9B2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E251-9D48-4B9F-9201-8E5F1D72C552}" type="datetime1">
              <a:rPr lang="en-US" smtClean="0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74486-C75A-4538-AD84-AE187F005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2C760-425D-4147-BCB6-B8ADA312B452}" type="datetime1">
              <a:rPr lang="en-US" smtClean="0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C8348-52CF-44E6-9411-5FE69E3D9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2EEC1-505B-48E6-B615-AD45F6560CD0}" type="datetime1">
              <a:rPr lang="en-US" smtClean="0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7F8BF-BF66-45EB-A947-B0BE8FB08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DC3FB-9157-43EB-8374-CFF18FACE4A9}" type="datetime1">
              <a:rPr lang="en-US" smtClean="0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9A24D-1E48-4654-8F52-08AEC378D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90B70-DB06-4686-9C9D-5E5DE5039A27}" type="datetime1">
              <a:rPr lang="en-US" smtClean="0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D5928-0355-4A38-8288-403E7045E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1ECAA-5EAA-4197-933B-20E0C3D11A28}" type="datetime1">
              <a:rPr lang="en-US" smtClean="0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66AB5-A271-407F-883F-7DACAB1CE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90CE5-19FF-46EB-AA78-EDCCC32E26B7}" type="datetime1">
              <a:rPr lang="en-US" smtClean="0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C1140-0409-4EB3-BB7D-DC6DFCB68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5927B-AD22-4EF3-90FE-18826A6F1943}" type="datetime1">
              <a:rPr lang="en-US" smtClean="0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18A20-8DD2-47AB-AD89-B976C7080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2C7CA-D93B-433C-A6B3-E3ACD45452F8}" type="datetime1">
              <a:rPr lang="en-US" smtClean="0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C2A62-B1C7-48A4-8033-59F371202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40C84C-3242-4EDD-B0FD-DAD84A7DE56F}" type="datetime1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8254EE-1697-41C0-890F-42D22A39C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C889CFB-5E6F-45BD-A132-D2265C051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1688" y="6469700"/>
            <a:ext cx="5240819" cy="226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C3F945F-9F45-43B0-A206-B498D135B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7588" y="3133907"/>
            <a:ext cx="1481311" cy="38136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BF04BE-6B0F-4303-8C13-A348345DE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87620" y="6507289"/>
            <a:ext cx="5253539" cy="35497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4772691" y="6543260"/>
            <a:ext cx="349881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300">
                <a:solidFill>
                  <a:schemeClr val="bg1"/>
                </a:solidFill>
                <a:latin typeface="Candara"/>
                <a:cs typeface="Arial"/>
              </a:rPr>
              <a:t>ndor.nv.gov</a:t>
            </a:r>
            <a:endParaRPr lang="en-US" sz="130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300">
              <a:latin typeface="+mn-lt"/>
              <a:cs typeface="Arial" pitchFamily="34" charset="0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641437" y="3048083"/>
            <a:ext cx="38480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dirty="0">
                <a:solidFill>
                  <a:srgbClr val="5F4B3B"/>
                </a:solidFill>
                <a:latin typeface="Candara"/>
                <a:cs typeface="Arial"/>
              </a:rPr>
              <a:t>Outdoor Education Case Studies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705748-69DD-4839-897E-E59A520DD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934" y="4504967"/>
            <a:ext cx="370073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5F4B3B"/>
                </a:solidFill>
                <a:latin typeface="Candara"/>
                <a:cs typeface="Arial"/>
              </a:rPr>
              <a:t>Presented by:</a:t>
            </a:r>
          </a:p>
          <a:p>
            <a:pPr algn="ctr">
              <a:defRPr/>
            </a:pPr>
            <a:r>
              <a:rPr lang="en-US" sz="2000" dirty="0">
                <a:solidFill>
                  <a:srgbClr val="5F4B3B"/>
                </a:solidFill>
                <a:latin typeface="Candara"/>
                <a:cs typeface="Arial"/>
              </a:rPr>
              <a:t>Nevada Division of </a:t>
            </a:r>
          </a:p>
          <a:p>
            <a:pPr algn="ctr">
              <a:defRPr/>
            </a:pPr>
            <a:r>
              <a:rPr lang="en-US" sz="2000" dirty="0">
                <a:solidFill>
                  <a:srgbClr val="5F4B3B"/>
                </a:solidFill>
                <a:latin typeface="Candara"/>
                <a:cs typeface="Arial"/>
              </a:rPr>
              <a:t>Outdoor Recreation</a:t>
            </a:r>
            <a:endParaRPr lang="en-US" sz="300" dirty="0">
              <a:solidFill>
                <a:srgbClr val="5F4B3B"/>
              </a:solidFill>
              <a:latin typeface="Candar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278C69-C589-4D3F-9822-861994EAF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8446" y="6540610"/>
            <a:ext cx="2133600" cy="365125"/>
          </a:xfrm>
        </p:spPr>
        <p:txBody>
          <a:bodyPr/>
          <a:lstStyle/>
          <a:p>
            <a:pPr>
              <a:defRPr/>
            </a:pPr>
            <a:fld id="{0503D940-AB8C-4343-850E-90F1D850C68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579F10-977A-4331-B2E7-D8F16A9A00B9}"/>
              </a:ext>
            </a:extLst>
          </p:cNvPr>
          <p:cNvSpPr txBox="1"/>
          <p:nvPr/>
        </p:nvSpPr>
        <p:spPr>
          <a:xfrm>
            <a:off x="4251694" y="3203794"/>
            <a:ext cx="4593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sz="1800" dirty="0">
                <a:solidFill>
                  <a:srgbClr val="5F4B3B"/>
                </a:solidFill>
                <a:latin typeface="Candara"/>
                <a:cs typeface="Arial"/>
              </a:rPr>
              <a:t>________</a:t>
            </a:r>
            <a:endParaRPr lang="en-US" sz="18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0A6AFCA-9003-E063-5839-E4AFE20E0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7943" y="1683097"/>
            <a:ext cx="5206057" cy="1470025"/>
          </a:xfrm>
        </p:spPr>
        <p:txBody>
          <a:bodyPr/>
          <a:lstStyle/>
          <a:p>
            <a:pPr rtl="0" fontAlgn="base"/>
            <a:r>
              <a:rPr lang="en-US" sz="3200" b="1" kern="1200" dirty="0">
                <a:solidFill>
                  <a:srgbClr val="5F4B3B"/>
                </a:solidFill>
                <a:effectLst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Outdoor Education Advisory Working Group</a:t>
            </a:r>
            <a:endParaRPr lang="en-US" sz="4000" dirty="0">
              <a:effectLst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08DFFB7-77E9-5081-6290-C805834D2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80" y="6584524"/>
            <a:ext cx="349881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chemeClr val="bg1"/>
                </a:solidFill>
                <a:latin typeface="Candara"/>
                <a:cs typeface="Arial"/>
              </a:rPr>
              <a:t>Logo Owned by NDCNR.</a:t>
            </a:r>
            <a:endParaRPr lang="en-US" sz="1000" b="1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300">
              <a:latin typeface="+mn-lt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263562-D9DC-B068-BFC8-8B93495856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870" t="-8150" r="1"/>
          <a:stretch/>
        </p:blipFill>
        <p:spPr>
          <a:xfrm>
            <a:off x="6555741" y="455292"/>
            <a:ext cx="2222567" cy="6830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70F67E-8129-C2CD-F498-EE5B4C9513ED}"/>
              </a:ext>
            </a:extLst>
          </p:cNvPr>
          <p:cNvSpPr txBox="1"/>
          <p:nvPr/>
        </p:nvSpPr>
        <p:spPr>
          <a:xfrm>
            <a:off x="2009210" y="6610890"/>
            <a:ext cx="1928733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  <a:cs typeface="Arial"/>
              </a:rPr>
              <a:t>Photos courtesy of Travel Nevada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8A8872-6330-81B0-2E98-01A3D513B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0604" y="3623798"/>
            <a:ext cx="37007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5F4B3B"/>
                </a:solidFill>
                <a:latin typeface="Candara"/>
                <a:cs typeface="Arial"/>
              </a:rPr>
              <a:t>January 30, 2024</a:t>
            </a:r>
          </a:p>
        </p:txBody>
      </p:sp>
      <p:pic>
        <p:nvPicPr>
          <p:cNvPr id="12" name="Picture 11" descr="A picture containing tree, outdoor, ground&#10;&#10;Description automatically generated">
            <a:extLst>
              <a:ext uri="{FF2B5EF4-FFF2-40B4-BE49-F238E27FC236}">
                <a16:creationId xmlns:a16="http://schemas.microsoft.com/office/drawing/2014/main" id="{4963E700-58C2-5119-2EC7-CA382306D6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5" t="1805" r="36826" b="-1805"/>
          <a:stretch/>
        </p:blipFill>
        <p:spPr>
          <a:xfrm>
            <a:off x="-658373" y="0"/>
            <a:ext cx="4680521" cy="7030800"/>
          </a:xfrm>
          <a:prstGeom prst="rect">
            <a:avLst/>
          </a:prstGeom>
        </p:spPr>
      </p:pic>
      <p:pic>
        <p:nvPicPr>
          <p:cNvPr id="11" name="Picture 10" descr="A blue and orange sign&#10;&#10;Description automatically generated">
            <a:extLst>
              <a:ext uri="{FF2B5EF4-FFF2-40B4-BE49-F238E27FC236}">
                <a16:creationId xmlns:a16="http://schemas.microsoft.com/office/drawing/2014/main" id="{A7CA45EC-5D9E-E16F-D694-64C669EDD0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275" y="548012"/>
            <a:ext cx="2043026" cy="55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4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8D40CF8-BBF4-48CE-BA4D-A16E04B15A8F}"/>
              </a:ext>
            </a:extLst>
          </p:cNvPr>
          <p:cNvSpPr/>
          <p:nvPr/>
        </p:nvSpPr>
        <p:spPr>
          <a:xfrm>
            <a:off x="1977" y="37384"/>
            <a:ext cx="9143998" cy="86265"/>
          </a:xfrm>
          <a:prstGeom prst="rect">
            <a:avLst/>
          </a:prstGeom>
          <a:solidFill>
            <a:srgbClr val="C2D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58178E-400C-4B67-91F0-B59E644B56F0}"/>
              </a:ext>
            </a:extLst>
          </p:cNvPr>
          <p:cNvSpPr/>
          <p:nvPr/>
        </p:nvSpPr>
        <p:spPr>
          <a:xfrm>
            <a:off x="1978" y="-5212"/>
            <a:ext cx="9143998" cy="862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127DB7-0282-48E6-804B-DB9D793BC1CA}"/>
              </a:ext>
            </a:extLst>
          </p:cNvPr>
          <p:cNvSpPr/>
          <p:nvPr/>
        </p:nvSpPr>
        <p:spPr>
          <a:xfrm>
            <a:off x="0" y="742318"/>
            <a:ext cx="9134815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dirty="0">
                <a:solidFill>
                  <a:srgbClr val="5F4B3B"/>
                </a:solidFill>
                <a:latin typeface="Calibri"/>
                <a:cs typeface="Arial"/>
              </a:rPr>
              <a:t>-  -  -  -  -  -  -  -  -  </a:t>
            </a:r>
            <a:r>
              <a:rPr lang="en-US" sz="2000" dirty="0">
                <a:solidFill>
                  <a:srgbClr val="5F4B3B"/>
                </a:solidFill>
                <a:latin typeface="Calibri"/>
                <a:cs typeface="Calibri"/>
              </a:rPr>
              <a:t>-  -  -  -  -  -  -  -  -  -  -  -  -  -  -  -  -  -  -  -  -  -  -  -  -  -  -  -  -  -  -  -  -  -  -  -  </a:t>
            </a:r>
            <a:endParaRPr lang="en-US" sz="2000" dirty="0">
              <a:solidFill>
                <a:srgbClr val="5F4B3B"/>
              </a:solidFill>
              <a:latin typeface="Calibri"/>
              <a:cs typeface="Arial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0770BA6-28AB-4769-B9BA-9694B7B9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3D940-AB8C-4343-850E-90F1D850C68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BF25F6F-7698-2A78-E335-48BBAF64A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207" y="2552953"/>
            <a:ext cx="7772400" cy="1470025"/>
          </a:xfrm>
        </p:spPr>
        <p:txBody>
          <a:bodyPr/>
          <a:lstStyle/>
          <a:p>
            <a:r>
              <a:rPr lang="en-US" sz="6000" b="1" cap="small" dirty="0">
                <a:solidFill>
                  <a:srgbClr val="002060"/>
                </a:solidFill>
                <a:latin typeface="Candara"/>
                <a:ea typeface="+mn-ea"/>
                <a:cs typeface="Arial"/>
              </a:rPr>
              <a:t>RECESS</a:t>
            </a:r>
            <a:endParaRPr lang="en-US" sz="6000" dirty="0">
              <a:solidFill>
                <a:srgbClr val="002060"/>
              </a:solidFill>
              <a:latin typeface="Candara"/>
              <a:cs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89AA2B-B61F-2544-8D32-ABD1F79A242C}"/>
              </a:ext>
            </a:extLst>
          </p:cNvPr>
          <p:cNvGrpSpPr/>
          <p:nvPr/>
        </p:nvGrpSpPr>
        <p:grpSpPr>
          <a:xfrm>
            <a:off x="1976" y="6649698"/>
            <a:ext cx="9143999" cy="219402"/>
            <a:chOff x="1976" y="6649698"/>
            <a:chExt cx="9143999" cy="21940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0A4FC4-C230-F434-064F-7E863EC18EB8}"/>
                </a:ext>
              </a:extLst>
            </p:cNvPr>
            <p:cNvSpPr/>
            <p:nvPr/>
          </p:nvSpPr>
          <p:spPr>
            <a:xfrm>
              <a:off x="1976" y="6649698"/>
              <a:ext cx="9143998" cy="100464"/>
            </a:xfrm>
            <a:prstGeom prst="rect">
              <a:avLst/>
            </a:prstGeom>
            <a:solidFill>
              <a:srgbClr val="C2D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8735C6-89FE-AFE4-FE66-68E4A7D477D5}"/>
                </a:ext>
              </a:extLst>
            </p:cNvPr>
            <p:cNvSpPr/>
            <p:nvPr/>
          </p:nvSpPr>
          <p:spPr>
            <a:xfrm>
              <a:off x="1977" y="6700056"/>
              <a:ext cx="9143998" cy="16904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8BB34CB-335C-99F9-39F2-102BCE403CDF}"/>
              </a:ext>
            </a:extLst>
          </p:cNvPr>
          <p:cNvSpPr txBox="1"/>
          <p:nvPr/>
        </p:nvSpPr>
        <p:spPr>
          <a:xfrm>
            <a:off x="18152575" y="7830745"/>
            <a:ext cx="241912" cy="96334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ndara"/>
                <a:cs typeface="Segoe UI"/>
              </a:rPr>
              <a:t>Elisabeth Johnson </a:t>
            </a:r>
            <a:r>
              <a:rPr lang="en-US" sz="2000" dirty="0">
                <a:solidFill>
                  <a:schemeClr val="tx2"/>
                </a:solidFill>
                <a:latin typeface="Candara"/>
                <a:cs typeface="Segoe UI"/>
              </a:rPr>
              <a:t>​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Candara"/>
                <a:cs typeface="Segoe UI"/>
              </a:rPr>
              <a:t>Program Officer</a:t>
            </a:r>
          </a:p>
        </p:txBody>
      </p:sp>
    </p:spTree>
    <p:extLst>
      <p:ext uri="{BB962C8B-B14F-4D97-AF65-F5344CB8AC3E}">
        <p14:creationId xmlns:p14="http://schemas.microsoft.com/office/powerpoint/2010/main" val="1299137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8D40CF8-BBF4-48CE-BA4D-A16E04B15A8F}"/>
              </a:ext>
            </a:extLst>
          </p:cNvPr>
          <p:cNvSpPr/>
          <p:nvPr/>
        </p:nvSpPr>
        <p:spPr>
          <a:xfrm>
            <a:off x="1977" y="37384"/>
            <a:ext cx="9143998" cy="86265"/>
          </a:xfrm>
          <a:prstGeom prst="rect">
            <a:avLst/>
          </a:prstGeom>
          <a:solidFill>
            <a:srgbClr val="C2D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58178E-400C-4B67-91F0-B59E644B56F0}"/>
              </a:ext>
            </a:extLst>
          </p:cNvPr>
          <p:cNvSpPr/>
          <p:nvPr/>
        </p:nvSpPr>
        <p:spPr>
          <a:xfrm>
            <a:off x="1978" y="-5212"/>
            <a:ext cx="9143998" cy="862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127DB7-0282-48E6-804B-DB9D793BC1CA}"/>
              </a:ext>
            </a:extLst>
          </p:cNvPr>
          <p:cNvSpPr/>
          <p:nvPr/>
        </p:nvSpPr>
        <p:spPr>
          <a:xfrm>
            <a:off x="0" y="687233"/>
            <a:ext cx="9134815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dirty="0">
                <a:solidFill>
                  <a:srgbClr val="5F4B3B"/>
                </a:solidFill>
                <a:latin typeface="Calibri"/>
                <a:cs typeface="Arial"/>
              </a:rPr>
              <a:t>-  -  -  -  -  -  -  -  -  </a:t>
            </a:r>
            <a:r>
              <a:rPr lang="en-US" sz="2000" dirty="0">
                <a:solidFill>
                  <a:srgbClr val="5F4B3B"/>
                </a:solidFill>
                <a:latin typeface="Calibri"/>
                <a:cs typeface="Calibri"/>
              </a:rPr>
              <a:t>-  -  -  -  -  -  -  -  -  -  -  -  -  -  -  -  -  -  -  -  -  -  -  -  -  -  -  -  -  -  -  -  -  -  -  -  </a:t>
            </a:r>
            <a:endParaRPr lang="en-US" sz="2000" dirty="0">
              <a:solidFill>
                <a:srgbClr val="5F4B3B"/>
              </a:solidFill>
              <a:latin typeface="Calibri"/>
              <a:cs typeface="Arial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0770BA6-28AB-4769-B9BA-9694B7B9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3D940-AB8C-4343-850E-90F1D850C68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BF25F6F-7698-2A78-E335-48BBAF64A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207" y="-228251"/>
            <a:ext cx="7772400" cy="1470025"/>
          </a:xfrm>
        </p:spPr>
        <p:txBody>
          <a:bodyPr/>
          <a:lstStyle/>
          <a:p>
            <a:r>
              <a:rPr lang="en-US" sz="3200" b="1" cap="small" dirty="0">
                <a:solidFill>
                  <a:srgbClr val="002060"/>
                </a:solidFill>
                <a:latin typeface="Candara"/>
                <a:ea typeface="+mn-ea"/>
                <a:cs typeface="Arial"/>
              </a:rPr>
              <a:t>Case Study</a:t>
            </a:r>
            <a:endParaRPr lang="en-US" sz="1200" dirty="0">
              <a:solidFill>
                <a:srgbClr val="002060"/>
              </a:solidFill>
              <a:latin typeface="Candara"/>
              <a:cs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89AA2B-B61F-2544-8D32-ABD1F79A242C}"/>
              </a:ext>
            </a:extLst>
          </p:cNvPr>
          <p:cNvGrpSpPr/>
          <p:nvPr/>
        </p:nvGrpSpPr>
        <p:grpSpPr>
          <a:xfrm>
            <a:off x="1976" y="6649698"/>
            <a:ext cx="9143999" cy="219402"/>
            <a:chOff x="1976" y="6649698"/>
            <a:chExt cx="9143999" cy="21940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0A4FC4-C230-F434-064F-7E863EC18EB8}"/>
                </a:ext>
              </a:extLst>
            </p:cNvPr>
            <p:cNvSpPr/>
            <p:nvPr/>
          </p:nvSpPr>
          <p:spPr>
            <a:xfrm>
              <a:off x="1976" y="6649698"/>
              <a:ext cx="9143998" cy="100464"/>
            </a:xfrm>
            <a:prstGeom prst="rect">
              <a:avLst/>
            </a:prstGeom>
            <a:solidFill>
              <a:srgbClr val="C2D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8735C6-89FE-AFE4-FE66-68E4A7D477D5}"/>
                </a:ext>
              </a:extLst>
            </p:cNvPr>
            <p:cNvSpPr/>
            <p:nvPr/>
          </p:nvSpPr>
          <p:spPr>
            <a:xfrm>
              <a:off x="1977" y="6700056"/>
              <a:ext cx="9143998" cy="16904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8BB34CB-335C-99F9-39F2-102BCE403CDF}"/>
              </a:ext>
            </a:extLst>
          </p:cNvPr>
          <p:cNvSpPr txBox="1"/>
          <p:nvPr/>
        </p:nvSpPr>
        <p:spPr>
          <a:xfrm>
            <a:off x="18152575" y="7830745"/>
            <a:ext cx="241912" cy="96334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ndara"/>
                <a:cs typeface="Segoe UI"/>
              </a:rPr>
              <a:t>Elisabeth Johnson </a:t>
            </a:r>
            <a:r>
              <a:rPr lang="en-US" sz="2000" dirty="0">
                <a:solidFill>
                  <a:schemeClr val="tx2"/>
                </a:solidFill>
                <a:latin typeface="Candara"/>
                <a:cs typeface="Segoe UI"/>
              </a:rPr>
              <a:t>​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Candara"/>
                <a:cs typeface="Segoe UI"/>
              </a:rPr>
              <a:t>Program Officer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07E85F-AA53-D797-FEEF-D56DD8094F20}"/>
              </a:ext>
            </a:extLst>
          </p:cNvPr>
          <p:cNvSpPr txBox="1"/>
          <p:nvPr/>
        </p:nvSpPr>
        <p:spPr>
          <a:xfrm>
            <a:off x="528320" y="943367"/>
            <a:ext cx="7925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26297"/>
                </a:solidFill>
                <a:latin typeface="+mj-lt"/>
                <a:cs typeface="Arial" pitchFamily="34" charset="0"/>
              </a:rPr>
              <a:t>Plumas County School District Outdoor Core</a:t>
            </a:r>
            <a:endParaRPr lang="en-US" sz="2400" dirty="0">
              <a:solidFill>
                <a:srgbClr val="326297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E83D2E-0BCD-0483-FC48-37AF626CEF48}"/>
              </a:ext>
            </a:extLst>
          </p:cNvPr>
          <p:cNvSpPr txBox="1"/>
          <p:nvPr/>
        </p:nvSpPr>
        <p:spPr>
          <a:xfrm>
            <a:off x="456148" y="1464813"/>
            <a:ext cx="81595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F4B3B"/>
                </a:solidFill>
                <a:latin typeface="+mj-lt"/>
                <a:cs typeface="Arial" pitchFamily="34" charset="0"/>
              </a:rPr>
              <a:t>Infrastructure </a:t>
            </a:r>
          </a:p>
          <a:p>
            <a:endParaRPr lang="en-US" b="1" dirty="0">
              <a:solidFill>
                <a:srgbClr val="5F4B3B"/>
              </a:solidFill>
              <a:latin typeface="+mj-lt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4B3B"/>
                </a:solidFill>
                <a:latin typeface="+mj-lt"/>
                <a:cs typeface="Arial" pitchFamily="34" charset="0"/>
              </a:rPr>
              <a:t>Living schoolyards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4B3B"/>
                </a:solidFill>
                <a:latin typeface="+mj-lt"/>
                <a:cs typeface="Arial" pitchFamily="34" charset="0"/>
              </a:rPr>
              <a:t>On-campus outdoor classrooms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5F4B3B"/>
              </a:solidFill>
              <a:latin typeface="+mj-lt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4B3B"/>
                </a:solidFill>
                <a:latin typeface="+mj-lt"/>
                <a:cs typeface="Arial" pitchFamily="34" charset="0"/>
              </a:rPr>
              <a:t>Learning Landscapes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4B3B"/>
                </a:solidFill>
                <a:latin typeface="+mj-lt"/>
                <a:cs typeface="Arial" pitchFamily="34" charset="0"/>
              </a:rPr>
              <a:t>10-minute walk to off-campus field site with trails, stewardship projects, etc.  </a:t>
            </a:r>
            <a:endParaRPr lang="en-US" dirty="0">
              <a:solidFill>
                <a:srgbClr val="326297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4098" name="Picture 2" descr="Outdoor Core and the Mountain Kids of Plumas County - Ten Strands">
            <a:extLst>
              <a:ext uri="{FF2B5EF4-FFF2-40B4-BE49-F238E27FC236}">
                <a16:creationId xmlns:a16="http://schemas.microsoft.com/office/drawing/2014/main" id="{F2AE1D03-04FE-3C50-4AA6-4A1CA0C0E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49" y="3726994"/>
            <a:ext cx="3944038" cy="262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utdoor Core and the Mountain Kids of Plumas County - Ten Strands">
            <a:extLst>
              <a:ext uri="{FF2B5EF4-FFF2-40B4-BE49-F238E27FC236}">
                <a16:creationId xmlns:a16="http://schemas.microsoft.com/office/drawing/2014/main" id="{DEA3B8EB-964E-7D61-3860-6C436C991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038" y="3726994"/>
            <a:ext cx="3944038" cy="262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169A42-9298-A24D-BFA5-EDE293C1FBDF}"/>
              </a:ext>
            </a:extLst>
          </p:cNvPr>
          <p:cNvSpPr txBox="1"/>
          <p:nvPr/>
        </p:nvSpPr>
        <p:spPr>
          <a:xfrm>
            <a:off x="456149" y="6143544"/>
            <a:ext cx="1662003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+mj-lt"/>
                <a:cs typeface="Arial"/>
              </a:rPr>
              <a:t>Photo via Ten Strands</a:t>
            </a:r>
          </a:p>
        </p:txBody>
      </p:sp>
    </p:spTree>
    <p:extLst>
      <p:ext uri="{BB962C8B-B14F-4D97-AF65-F5344CB8AC3E}">
        <p14:creationId xmlns:p14="http://schemas.microsoft.com/office/powerpoint/2010/main" val="1466267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8D40CF8-BBF4-48CE-BA4D-A16E04B15A8F}"/>
              </a:ext>
            </a:extLst>
          </p:cNvPr>
          <p:cNvSpPr/>
          <p:nvPr/>
        </p:nvSpPr>
        <p:spPr>
          <a:xfrm>
            <a:off x="1977" y="37384"/>
            <a:ext cx="9143998" cy="86265"/>
          </a:xfrm>
          <a:prstGeom prst="rect">
            <a:avLst/>
          </a:prstGeom>
          <a:solidFill>
            <a:srgbClr val="C2D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58178E-400C-4B67-91F0-B59E644B56F0}"/>
              </a:ext>
            </a:extLst>
          </p:cNvPr>
          <p:cNvSpPr/>
          <p:nvPr/>
        </p:nvSpPr>
        <p:spPr>
          <a:xfrm>
            <a:off x="1978" y="-5212"/>
            <a:ext cx="9143998" cy="862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127DB7-0282-48E6-804B-DB9D793BC1CA}"/>
              </a:ext>
            </a:extLst>
          </p:cNvPr>
          <p:cNvSpPr/>
          <p:nvPr/>
        </p:nvSpPr>
        <p:spPr>
          <a:xfrm>
            <a:off x="0" y="742318"/>
            <a:ext cx="9134815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dirty="0">
                <a:solidFill>
                  <a:srgbClr val="5F4B3B"/>
                </a:solidFill>
                <a:latin typeface="Calibri"/>
                <a:cs typeface="Arial"/>
              </a:rPr>
              <a:t>-  -  -  -  -  -  -  -  -  </a:t>
            </a:r>
            <a:r>
              <a:rPr lang="en-US" sz="2000" dirty="0">
                <a:solidFill>
                  <a:srgbClr val="5F4B3B"/>
                </a:solidFill>
                <a:latin typeface="Calibri"/>
                <a:cs typeface="Calibri"/>
              </a:rPr>
              <a:t>-  -  -  -  -  -  -  -  -  -  -  -  -  -  -  -  -  -  -  -  -  -  -  -  -  -  -  -  -  -  -  -  -  -  -  -  </a:t>
            </a:r>
            <a:endParaRPr lang="en-US" sz="2000" dirty="0">
              <a:solidFill>
                <a:srgbClr val="5F4B3B"/>
              </a:solidFill>
              <a:latin typeface="Calibri"/>
              <a:cs typeface="Arial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0770BA6-28AB-4769-B9BA-9694B7B9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3D940-AB8C-4343-850E-90F1D850C68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BF25F6F-7698-2A78-E335-48BBAF64A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207" y="-228251"/>
            <a:ext cx="7772400" cy="1470025"/>
          </a:xfrm>
        </p:spPr>
        <p:txBody>
          <a:bodyPr/>
          <a:lstStyle/>
          <a:p>
            <a:r>
              <a:rPr lang="en-US" sz="3200" b="1" cap="small" dirty="0">
                <a:solidFill>
                  <a:srgbClr val="002060"/>
                </a:solidFill>
                <a:latin typeface="Candara"/>
                <a:ea typeface="+mn-ea"/>
                <a:cs typeface="Arial"/>
              </a:rPr>
              <a:t>Case Study</a:t>
            </a:r>
            <a:endParaRPr lang="en-US" sz="1200" dirty="0">
              <a:solidFill>
                <a:srgbClr val="002060"/>
              </a:solidFill>
              <a:latin typeface="Candara"/>
              <a:cs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89AA2B-B61F-2544-8D32-ABD1F79A242C}"/>
              </a:ext>
            </a:extLst>
          </p:cNvPr>
          <p:cNvGrpSpPr/>
          <p:nvPr/>
        </p:nvGrpSpPr>
        <p:grpSpPr>
          <a:xfrm>
            <a:off x="1976" y="6649698"/>
            <a:ext cx="9143999" cy="219402"/>
            <a:chOff x="1976" y="6649698"/>
            <a:chExt cx="9143999" cy="21940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0A4FC4-C230-F434-064F-7E863EC18EB8}"/>
                </a:ext>
              </a:extLst>
            </p:cNvPr>
            <p:cNvSpPr/>
            <p:nvPr/>
          </p:nvSpPr>
          <p:spPr>
            <a:xfrm>
              <a:off x="1976" y="6649698"/>
              <a:ext cx="9143998" cy="100464"/>
            </a:xfrm>
            <a:prstGeom prst="rect">
              <a:avLst/>
            </a:prstGeom>
            <a:solidFill>
              <a:srgbClr val="C2D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8735C6-89FE-AFE4-FE66-68E4A7D477D5}"/>
                </a:ext>
              </a:extLst>
            </p:cNvPr>
            <p:cNvSpPr/>
            <p:nvPr/>
          </p:nvSpPr>
          <p:spPr>
            <a:xfrm>
              <a:off x="1977" y="6700056"/>
              <a:ext cx="9143998" cy="16904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8BB34CB-335C-99F9-39F2-102BCE403CDF}"/>
              </a:ext>
            </a:extLst>
          </p:cNvPr>
          <p:cNvSpPr txBox="1"/>
          <p:nvPr/>
        </p:nvSpPr>
        <p:spPr>
          <a:xfrm>
            <a:off x="18152575" y="7830745"/>
            <a:ext cx="241912" cy="96334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ndara"/>
                <a:cs typeface="Segoe UI"/>
              </a:rPr>
              <a:t>Elisabeth Johnson </a:t>
            </a:r>
            <a:r>
              <a:rPr lang="en-US" sz="2000" dirty="0">
                <a:solidFill>
                  <a:schemeClr val="tx2"/>
                </a:solidFill>
                <a:latin typeface="Candara"/>
                <a:cs typeface="Segoe UI"/>
              </a:rPr>
              <a:t>​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Candara"/>
                <a:cs typeface="Segoe UI"/>
              </a:rPr>
              <a:t>Program Officer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07E85F-AA53-D797-FEEF-D56DD8094F20}"/>
              </a:ext>
            </a:extLst>
          </p:cNvPr>
          <p:cNvSpPr txBox="1"/>
          <p:nvPr/>
        </p:nvSpPr>
        <p:spPr>
          <a:xfrm>
            <a:off x="528320" y="1053537"/>
            <a:ext cx="7925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26297"/>
                </a:solidFill>
                <a:latin typeface="+mj-lt"/>
                <a:cs typeface="Arial" pitchFamily="34" charset="0"/>
              </a:rPr>
              <a:t>Plumas County School District Outdoor Core</a:t>
            </a:r>
            <a:endParaRPr lang="en-US" sz="2400" dirty="0">
              <a:solidFill>
                <a:srgbClr val="326297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E83D2E-0BCD-0483-FC48-37AF626CEF48}"/>
              </a:ext>
            </a:extLst>
          </p:cNvPr>
          <p:cNvSpPr txBox="1"/>
          <p:nvPr/>
        </p:nvSpPr>
        <p:spPr>
          <a:xfrm>
            <a:off x="456149" y="1803693"/>
            <a:ext cx="79974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F4B3B"/>
                </a:solidFill>
                <a:latin typeface="+mj-lt"/>
                <a:cs typeface="Arial" pitchFamily="34" charset="0"/>
              </a:rPr>
              <a:t>Program Design </a:t>
            </a:r>
          </a:p>
          <a:p>
            <a:endParaRPr lang="en-US" b="1" dirty="0">
              <a:solidFill>
                <a:srgbClr val="5F4B3B"/>
              </a:solidFill>
              <a:latin typeface="+mj-lt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4B3B"/>
                </a:solidFill>
                <a:latin typeface="+mj-lt"/>
                <a:cs typeface="Arial" pitchFamily="34" charset="0"/>
              </a:rPr>
              <a:t>Yearly science focused themes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4B3B"/>
                </a:solidFill>
                <a:latin typeface="+mj-lt"/>
                <a:cs typeface="Arial" pitchFamily="34" charset="0"/>
              </a:rPr>
              <a:t>Place-based curriculum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4B3B"/>
                </a:solidFill>
                <a:latin typeface="+mj-lt"/>
                <a:cs typeface="Arial" pitchFamily="34" charset="0"/>
              </a:rPr>
              <a:t>Standards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4B3B"/>
                </a:solidFill>
                <a:latin typeface="+mj-lt"/>
                <a:cs typeface="Arial" pitchFamily="34" charset="0"/>
              </a:rPr>
              <a:t>Regular instructional time outdoors 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8E754304-6E87-5F0D-1D8B-3536293EC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817" y="4011871"/>
            <a:ext cx="2020287" cy="202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87442C46-66A6-E11E-049D-725DBA43A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864" y="4011870"/>
            <a:ext cx="2020287" cy="202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14882A78-D63D-9F4F-DB0D-0F1B9E1BE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07" y="4003727"/>
            <a:ext cx="2028429" cy="202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522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8D40CF8-BBF4-48CE-BA4D-A16E04B15A8F}"/>
              </a:ext>
            </a:extLst>
          </p:cNvPr>
          <p:cNvSpPr/>
          <p:nvPr/>
        </p:nvSpPr>
        <p:spPr>
          <a:xfrm>
            <a:off x="1977" y="37384"/>
            <a:ext cx="9143998" cy="86265"/>
          </a:xfrm>
          <a:prstGeom prst="rect">
            <a:avLst/>
          </a:prstGeom>
          <a:solidFill>
            <a:srgbClr val="C2D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58178E-400C-4B67-91F0-B59E644B56F0}"/>
              </a:ext>
            </a:extLst>
          </p:cNvPr>
          <p:cNvSpPr/>
          <p:nvPr/>
        </p:nvSpPr>
        <p:spPr>
          <a:xfrm>
            <a:off x="1978" y="-5212"/>
            <a:ext cx="9143998" cy="862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127DB7-0282-48E6-804B-DB9D793BC1CA}"/>
              </a:ext>
            </a:extLst>
          </p:cNvPr>
          <p:cNvSpPr/>
          <p:nvPr/>
        </p:nvSpPr>
        <p:spPr>
          <a:xfrm>
            <a:off x="0" y="742318"/>
            <a:ext cx="9134815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dirty="0">
                <a:solidFill>
                  <a:srgbClr val="5F4B3B"/>
                </a:solidFill>
                <a:latin typeface="Calibri"/>
                <a:cs typeface="Arial"/>
              </a:rPr>
              <a:t>-  -  -  -  -  -  -  -  -  </a:t>
            </a:r>
            <a:r>
              <a:rPr lang="en-US" sz="2000" dirty="0">
                <a:solidFill>
                  <a:srgbClr val="5F4B3B"/>
                </a:solidFill>
                <a:latin typeface="Calibri"/>
                <a:cs typeface="Calibri"/>
              </a:rPr>
              <a:t>-  -  -  -  -  -  -  -  -  -  -  -  -  -  -  -  -  -  -  -  -  -  -  -  -  -  -  -  -  -  -  -  -  -  -  -  </a:t>
            </a:r>
            <a:endParaRPr lang="en-US" sz="2000" dirty="0">
              <a:solidFill>
                <a:srgbClr val="5F4B3B"/>
              </a:solidFill>
              <a:latin typeface="Calibri"/>
              <a:cs typeface="Arial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0770BA6-28AB-4769-B9BA-9694B7B9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3D940-AB8C-4343-850E-90F1D850C68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BF25F6F-7698-2A78-E335-48BBAF64A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207" y="-228251"/>
            <a:ext cx="7772400" cy="1470025"/>
          </a:xfrm>
        </p:spPr>
        <p:txBody>
          <a:bodyPr/>
          <a:lstStyle/>
          <a:p>
            <a:r>
              <a:rPr lang="en-US" sz="3200" b="1" cap="small" dirty="0">
                <a:solidFill>
                  <a:srgbClr val="002060"/>
                </a:solidFill>
                <a:latin typeface="Candara"/>
                <a:ea typeface="+mn-ea"/>
                <a:cs typeface="Arial"/>
              </a:rPr>
              <a:t>Case Study</a:t>
            </a:r>
            <a:endParaRPr lang="en-US" sz="1200" dirty="0">
              <a:solidFill>
                <a:srgbClr val="002060"/>
              </a:solidFill>
              <a:latin typeface="Candara"/>
              <a:cs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89AA2B-B61F-2544-8D32-ABD1F79A242C}"/>
              </a:ext>
            </a:extLst>
          </p:cNvPr>
          <p:cNvGrpSpPr/>
          <p:nvPr/>
        </p:nvGrpSpPr>
        <p:grpSpPr>
          <a:xfrm>
            <a:off x="1976" y="6649698"/>
            <a:ext cx="9143999" cy="219402"/>
            <a:chOff x="1976" y="6649698"/>
            <a:chExt cx="9143999" cy="21940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0A4FC4-C230-F434-064F-7E863EC18EB8}"/>
                </a:ext>
              </a:extLst>
            </p:cNvPr>
            <p:cNvSpPr/>
            <p:nvPr/>
          </p:nvSpPr>
          <p:spPr>
            <a:xfrm>
              <a:off x="1976" y="6649698"/>
              <a:ext cx="9143998" cy="100464"/>
            </a:xfrm>
            <a:prstGeom prst="rect">
              <a:avLst/>
            </a:prstGeom>
            <a:solidFill>
              <a:srgbClr val="C2D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8735C6-89FE-AFE4-FE66-68E4A7D477D5}"/>
                </a:ext>
              </a:extLst>
            </p:cNvPr>
            <p:cNvSpPr/>
            <p:nvPr/>
          </p:nvSpPr>
          <p:spPr>
            <a:xfrm>
              <a:off x="1977" y="6700056"/>
              <a:ext cx="9143998" cy="16904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8BB34CB-335C-99F9-39F2-102BCE403CDF}"/>
              </a:ext>
            </a:extLst>
          </p:cNvPr>
          <p:cNvSpPr txBox="1"/>
          <p:nvPr/>
        </p:nvSpPr>
        <p:spPr>
          <a:xfrm>
            <a:off x="18152575" y="7830745"/>
            <a:ext cx="241912" cy="96334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ndara"/>
                <a:cs typeface="Segoe UI"/>
              </a:rPr>
              <a:t>Elisabeth Johnson </a:t>
            </a:r>
            <a:r>
              <a:rPr lang="en-US" sz="2000" dirty="0">
                <a:solidFill>
                  <a:schemeClr val="tx2"/>
                </a:solidFill>
                <a:latin typeface="Candara"/>
                <a:cs typeface="Segoe UI"/>
              </a:rPr>
              <a:t>​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Candara"/>
                <a:cs typeface="Segoe UI"/>
              </a:rPr>
              <a:t>Program Officer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07E85F-AA53-D797-FEEF-D56DD8094F20}"/>
              </a:ext>
            </a:extLst>
          </p:cNvPr>
          <p:cNvSpPr txBox="1"/>
          <p:nvPr/>
        </p:nvSpPr>
        <p:spPr>
          <a:xfrm>
            <a:off x="528320" y="1053537"/>
            <a:ext cx="7925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26297"/>
                </a:solidFill>
                <a:latin typeface="+mj-lt"/>
                <a:cs typeface="Arial" pitchFamily="34" charset="0"/>
              </a:rPr>
              <a:t>Plumas County School District Outdoor Core</a:t>
            </a:r>
            <a:endParaRPr lang="en-US" sz="2400" dirty="0">
              <a:solidFill>
                <a:srgbClr val="326297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E83D2E-0BCD-0483-FC48-37AF626CEF48}"/>
              </a:ext>
            </a:extLst>
          </p:cNvPr>
          <p:cNvSpPr txBox="1"/>
          <p:nvPr/>
        </p:nvSpPr>
        <p:spPr>
          <a:xfrm>
            <a:off x="456149" y="1803693"/>
            <a:ext cx="79974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F4B3B"/>
                </a:solidFill>
                <a:latin typeface="+mj-lt"/>
                <a:cs typeface="Arial" pitchFamily="34" charset="0"/>
              </a:rPr>
              <a:t>Partnerships  </a:t>
            </a:r>
          </a:p>
          <a:p>
            <a:endParaRPr lang="en-US" b="1" dirty="0">
              <a:solidFill>
                <a:srgbClr val="5F4B3B"/>
              </a:solidFill>
              <a:latin typeface="+mj-lt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4B3B"/>
                </a:solidFill>
                <a:latin typeface="+mj-lt"/>
                <a:cs typeface="Arial" pitchFamily="34" charset="0"/>
              </a:rPr>
              <a:t>20+ local partner organizations</a:t>
            </a:r>
          </a:p>
          <a:p>
            <a:r>
              <a:rPr lang="en-US" dirty="0">
                <a:solidFill>
                  <a:srgbClr val="5F4B3B"/>
                </a:solidFill>
                <a:latin typeface="+mj-lt"/>
                <a:cs typeface="Arial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4B3B"/>
                </a:solidFill>
                <a:latin typeface="+mj-lt"/>
                <a:cs typeface="Arial" pitchFamily="34" charset="0"/>
              </a:rPr>
              <a:t>Land trust support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5F4B3B"/>
              </a:solidFill>
              <a:latin typeface="+mj-lt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4B3B"/>
                </a:solidFill>
                <a:latin typeface="+mj-lt"/>
                <a:cs typeface="Arial" pitchFamily="34" charset="0"/>
              </a:rPr>
              <a:t>Science mentors for teachers </a:t>
            </a:r>
            <a:endParaRPr lang="en-US" dirty="0">
              <a:solidFill>
                <a:srgbClr val="326297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203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8D40CF8-BBF4-48CE-BA4D-A16E04B15A8F}"/>
              </a:ext>
            </a:extLst>
          </p:cNvPr>
          <p:cNvSpPr/>
          <p:nvPr/>
        </p:nvSpPr>
        <p:spPr>
          <a:xfrm>
            <a:off x="1977" y="37384"/>
            <a:ext cx="9143998" cy="86265"/>
          </a:xfrm>
          <a:prstGeom prst="rect">
            <a:avLst/>
          </a:prstGeom>
          <a:solidFill>
            <a:srgbClr val="C2D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58178E-400C-4B67-91F0-B59E644B56F0}"/>
              </a:ext>
            </a:extLst>
          </p:cNvPr>
          <p:cNvSpPr/>
          <p:nvPr/>
        </p:nvSpPr>
        <p:spPr>
          <a:xfrm>
            <a:off x="1978" y="-5212"/>
            <a:ext cx="9143998" cy="862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127DB7-0282-48E6-804B-DB9D793BC1CA}"/>
              </a:ext>
            </a:extLst>
          </p:cNvPr>
          <p:cNvSpPr/>
          <p:nvPr/>
        </p:nvSpPr>
        <p:spPr>
          <a:xfrm>
            <a:off x="0" y="742318"/>
            <a:ext cx="9134815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dirty="0">
                <a:solidFill>
                  <a:srgbClr val="5F4B3B"/>
                </a:solidFill>
                <a:latin typeface="Calibri"/>
                <a:cs typeface="Arial"/>
              </a:rPr>
              <a:t>-  -  -  -  -  -  -  -  -  </a:t>
            </a:r>
            <a:r>
              <a:rPr lang="en-US" sz="2000" dirty="0">
                <a:solidFill>
                  <a:srgbClr val="5F4B3B"/>
                </a:solidFill>
                <a:latin typeface="Calibri"/>
                <a:cs typeface="Calibri"/>
              </a:rPr>
              <a:t>-  -  -  -  -  -  -  -  -  -  -  -  -  -  -  -  -  -  -  -  -  -  -  -  -  -  -  -  -  -  -  -  -  -  -  -  </a:t>
            </a:r>
            <a:endParaRPr lang="en-US" sz="2000" dirty="0">
              <a:solidFill>
                <a:srgbClr val="5F4B3B"/>
              </a:solidFill>
              <a:latin typeface="Calibri"/>
              <a:cs typeface="Arial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0770BA6-28AB-4769-B9BA-9694B7B9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3D940-AB8C-4343-850E-90F1D850C68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BF25F6F-7698-2A78-E335-48BBAF64A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207" y="-228251"/>
            <a:ext cx="7772400" cy="1470025"/>
          </a:xfrm>
        </p:spPr>
        <p:txBody>
          <a:bodyPr/>
          <a:lstStyle/>
          <a:p>
            <a:r>
              <a:rPr lang="en-US" sz="3200" b="1" cap="small" dirty="0">
                <a:solidFill>
                  <a:srgbClr val="002060"/>
                </a:solidFill>
                <a:latin typeface="Candara"/>
                <a:ea typeface="+mn-ea"/>
                <a:cs typeface="Arial"/>
              </a:rPr>
              <a:t>Case Study</a:t>
            </a:r>
            <a:endParaRPr lang="en-US" sz="1200" dirty="0">
              <a:solidFill>
                <a:srgbClr val="002060"/>
              </a:solidFill>
              <a:latin typeface="Candara"/>
              <a:cs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89AA2B-B61F-2544-8D32-ABD1F79A242C}"/>
              </a:ext>
            </a:extLst>
          </p:cNvPr>
          <p:cNvGrpSpPr/>
          <p:nvPr/>
        </p:nvGrpSpPr>
        <p:grpSpPr>
          <a:xfrm>
            <a:off x="1976" y="6649698"/>
            <a:ext cx="9143999" cy="219402"/>
            <a:chOff x="1976" y="6649698"/>
            <a:chExt cx="9143999" cy="21940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0A4FC4-C230-F434-064F-7E863EC18EB8}"/>
                </a:ext>
              </a:extLst>
            </p:cNvPr>
            <p:cNvSpPr/>
            <p:nvPr/>
          </p:nvSpPr>
          <p:spPr>
            <a:xfrm>
              <a:off x="1976" y="6649698"/>
              <a:ext cx="9143998" cy="100464"/>
            </a:xfrm>
            <a:prstGeom prst="rect">
              <a:avLst/>
            </a:prstGeom>
            <a:solidFill>
              <a:srgbClr val="C2D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8735C6-89FE-AFE4-FE66-68E4A7D477D5}"/>
                </a:ext>
              </a:extLst>
            </p:cNvPr>
            <p:cNvSpPr/>
            <p:nvPr/>
          </p:nvSpPr>
          <p:spPr>
            <a:xfrm>
              <a:off x="1977" y="6700056"/>
              <a:ext cx="9143998" cy="16904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8BB34CB-335C-99F9-39F2-102BCE403CDF}"/>
              </a:ext>
            </a:extLst>
          </p:cNvPr>
          <p:cNvSpPr txBox="1"/>
          <p:nvPr/>
        </p:nvSpPr>
        <p:spPr>
          <a:xfrm>
            <a:off x="18152575" y="7830745"/>
            <a:ext cx="241912" cy="96334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ndara"/>
                <a:cs typeface="Segoe UI"/>
              </a:rPr>
              <a:t>Elisabeth Johnson </a:t>
            </a:r>
            <a:r>
              <a:rPr lang="en-US" sz="2000" dirty="0">
                <a:solidFill>
                  <a:schemeClr val="tx2"/>
                </a:solidFill>
                <a:latin typeface="Candara"/>
                <a:cs typeface="Segoe UI"/>
              </a:rPr>
              <a:t>​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Candara"/>
                <a:cs typeface="Segoe UI"/>
              </a:rPr>
              <a:t>Program Officer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07E85F-AA53-D797-FEEF-D56DD8094F20}"/>
              </a:ext>
            </a:extLst>
          </p:cNvPr>
          <p:cNvSpPr txBox="1"/>
          <p:nvPr/>
        </p:nvSpPr>
        <p:spPr>
          <a:xfrm>
            <a:off x="528320" y="1053537"/>
            <a:ext cx="7925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26297"/>
                </a:solidFill>
                <a:latin typeface="+mj-lt"/>
                <a:cs typeface="Arial" pitchFamily="34" charset="0"/>
              </a:rPr>
              <a:t>Plumas County School District Outdoor Core</a:t>
            </a:r>
            <a:endParaRPr lang="en-US" sz="2400" dirty="0">
              <a:solidFill>
                <a:srgbClr val="326297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E83D2E-0BCD-0483-FC48-37AF626CEF48}"/>
              </a:ext>
            </a:extLst>
          </p:cNvPr>
          <p:cNvSpPr txBox="1"/>
          <p:nvPr/>
        </p:nvSpPr>
        <p:spPr>
          <a:xfrm>
            <a:off x="456149" y="1803693"/>
            <a:ext cx="79974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F4B3B"/>
                </a:solidFill>
                <a:latin typeface="+mj-lt"/>
                <a:cs typeface="Arial" pitchFamily="34" charset="0"/>
              </a:rPr>
              <a:t>Personnel </a:t>
            </a:r>
          </a:p>
          <a:p>
            <a:endParaRPr lang="en-US" b="1" dirty="0">
              <a:solidFill>
                <a:srgbClr val="5F4B3B"/>
              </a:solidFill>
              <a:latin typeface="+mj-lt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4B3B"/>
                </a:solidFill>
                <a:latin typeface="+mj-lt"/>
                <a:cs typeface="Arial" pitchFamily="34" charset="0"/>
              </a:rPr>
              <a:t>Outdoor Core Program Coordinator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4B3B"/>
                </a:solidFill>
                <a:latin typeface="+mj-lt"/>
                <a:cs typeface="Arial" pitchFamily="34" charset="0"/>
              </a:rPr>
              <a:t>Consistent vision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4B3B"/>
                </a:solidFill>
                <a:latin typeface="+mj-lt"/>
                <a:cs typeface="Arial" pitchFamily="34" charset="0"/>
              </a:rPr>
              <a:t>Funding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5F4B3B"/>
              </a:solidFill>
              <a:latin typeface="+mj-lt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4B3B"/>
                </a:solidFill>
                <a:latin typeface="+mj-lt"/>
                <a:cs typeface="Arial" pitchFamily="34" charset="0"/>
              </a:rPr>
              <a:t>Teacher training and ongoing support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4B3B"/>
                </a:solidFill>
                <a:latin typeface="+mj-lt"/>
                <a:cs typeface="Arial" pitchFamily="34" charset="0"/>
              </a:rPr>
              <a:t>Yearly skill building opportunities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4B3B"/>
                </a:solidFill>
                <a:latin typeface="+mj-lt"/>
                <a:cs typeface="Arial" pitchFamily="34" charset="0"/>
              </a:rPr>
              <a:t>Check-ins with Program Coordinator   </a:t>
            </a:r>
            <a:endParaRPr lang="en-US" dirty="0">
              <a:solidFill>
                <a:srgbClr val="326297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877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8D40CF8-BBF4-48CE-BA4D-A16E04B15A8F}"/>
              </a:ext>
            </a:extLst>
          </p:cNvPr>
          <p:cNvSpPr/>
          <p:nvPr/>
        </p:nvSpPr>
        <p:spPr>
          <a:xfrm>
            <a:off x="1977" y="37384"/>
            <a:ext cx="9143998" cy="86265"/>
          </a:xfrm>
          <a:prstGeom prst="rect">
            <a:avLst/>
          </a:prstGeom>
          <a:solidFill>
            <a:srgbClr val="C2D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58178E-400C-4B67-91F0-B59E644B56F0}"/>
              </a:ext>
            </a:extLst>
          </p:cNvPr>
          <p:cNvSpPr/>
          <p:nvPr/>
        </p:nvSpPr>
        <p:spPr>
          <a:xfrm>
            <a:off x="1978" y="-5212"/>
            <a:ext cx="9143998" cy="862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127DB7-0282-48E6-804B-DB9D793BC1CA}"/>
              </a:ext>
            </a:extLst>
          </p:cNvPr>
          <p:cNvSpPr/>
          <p:nvPr/>
        </p:nvSpPr>
        <p:spPr>
          <a:xfrm>
            <a:off x="0" y="742318"/>
            <a:ext cx="9134815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dirty="0">
                <a:solidFill>
                  <a:srgbClr val="5F4B3B"/>
                </a:solidFill>
                <a:latin typeface="Calibri"/>
                <a:cs typeface="Arial"/>
              </a:rPr>
              <a:t>-  -  -  -  -  -  -  -  -  </a:t>
            </a:r>
            <a:r>
              <a:rPr lang="en-US" sz="2000" dirty="0">
                <a:solidFill>
                  <a:srgbClr val="5F4B3B"/>
                </a:solidFill>
                <a:latin typeface="Calibri"/>
                <a:cs typeface="Calibri"/>
              </a:rPr>
              <a:t>-  -  -  -  -  -  -  -  -  -  -  -  -  -  -  -  -  -  -  -  -  -  -  -  -  -  -  -  -  -  -  -  -  -  -  -  </a:t>
            </a:r>
            <a:endParaRPr lang="en-US" sz="2000" dirty="0">
              <a:solidFill>
                <a:srgbClr val="5F4B3B"/>
              </a:solidFill>
              <a:latin typeface="Calibri"/>
              <a:cs typeface="Arial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0770BA6-28AB-4769-B9BA-9694B7B9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3D940-AB8C-4343-850E-90F1D850C68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BF25F6F-7698-2A78-E335-48BBAF64A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207" y="-228251"/>
            <a:ext cx="7772400" cy="1470025"/>
          </a:xfrm>
        </p:spPr>
        <p:txBody>
          <a:bodyPr/>
          <a:lstStyle/>
          <a:p>
            <a:r>
              <a:rPr lang="en-US" sz="3200" b="1" cap="small" dirty="0">
                <a:solidFill>
                  <a:srgbClr val="002060"/>
                </a:solidFill>
                <a:latin typeface="Candara"/>
                <a:ea typeface="+mn-ea"/>
                <a:cs typeface="Arial"/>
              </a:rPr>
              <a:t>Case Study</a:t>
            </a:r>
            <a:endParaRPr lang="en-US" sz="1200" dirty="0">
              <a:solidFill>
                <a:srgbClr val="002060"/>
              </a:solidFill>
              <a:latin typeface="Candara"/>
              <a:cs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89AA2B-B61F-2544-8D32-ABD1F79A242C}"/>
              </a:ext>
            </a:extLst>
          </p:cNvPr>
          <p:cNvGrpSpPr/>
          <p:nvPr/>
        </p:nvGrpSpPr>
        <p:grpSpPr>
          <a:xfrm>
            <a:off x="1976" y="6649698"/>
            <a:ext cx="9143999" cy="219402"/>
            <a:chOff x="1976" y="6649698"/>
            <a:chExt cx="9143999" cy="21940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0A4FC4-C230-F434-064F-7E863EC18EB8}"/>
                </a:ext>
              </a:extLst>
            </p:cNvPr>
            <p:cNvSpPr/>
            <p:nvPr/>
          </p:nvSpPr>
          <p:spPr>
            <a:xfrm>
              <a:off x="1976" y="6649698"/>
              <a:ext cx="9143998" cy="100464"/>
            </a:xfrm>
            <a:prstGeom prst="rect">
              <a:avLst/>
            </a:prstGeom>
            <a:solidFill>
              <a:srgbClr val="C2D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8735C6-89FE-AFE4-FE66-68E4A7D477D5}"/>
                </a:ext>
              </a:extLst>
            </p:cNvPr>
            <p:cNvSpPr/>
            <p:nvPr/>
          </p:nvSpPr>
          <p:spPr>
            <a:xfrm>
              <a:off x="1977" y="6700056"/>
              <a:ext cx="9143998" cy="16904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8BB34CB-335C-99F9-39F2-102BCE403CDF}"/>
              </a:ext>
            </a:extLst>
          </p:cNvPr>
          <p:cNvSpPr txBox="1"/>
          <p:nvPr/>
        </p:nvSpPr>
        <p:spPr>
          <a:xfrm>
            <a:off x="18152575" y="7830745"/>
            <a:ext cx="241912" cy="96334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ndara"/>
                <a:cs typeface="Segoe UI"/>
              </a:rPr>
              <a:t>Elisabeth Johnson </a:t>
            </a:r>
            <a:r>
              <a:rPr lang="en-US" sz="2000" dirty="0">
                <a:solidFill>
                  <a:schemeClr val="tx2"/>
                </a:solidFill>
                <a:latin typeface="Candara"/>
                <a:cs typeface="Segoe UI"/>
              </a:rPr>
              <a:t>​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Candara"/>
                <a:cs typeface="Segoe UI"/>
              </a:rPr>
              <a:t>Program Officer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07E85F-AA53-D797-FEEF-D56DD8094F20}"/>
              </a:ext>
            </a:extLst>
          </p:cNvPr>
          <p:cNvSpPr txBox="1"/>
          <p:nvPr/>
        </p:nvSpPr>
        <p:spPr>
          <a:xfrm>
            <a:off x="528320" y="1053537"/>
            <a:ext cx="7925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26297"/>
                </a:solidFill>
                <a:latin typeface="+mj-lt"/>
                <a:cs typeface="Arial" pitchFamily="34" charset="0"/>
              </a:rPr>
              <a:t>Plumas County School District Outdoor Core</a:t>
            </a:r>
            <a:endParaRPr lang="en-US" sz="2400" dirty="0">
              <a:solidFill>
                <a:srgbClr val="326297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E83D2E-0BCD-0483-FC48-37AF626CEF48}"/>
              </a:ext>
            </a:extLst>
          </p:cNvPr>
          <p:cNvSpPr txBox="1"/>
          <p:nvPr/>
        </p:nvSpPr>
        <p:spPr>
          <a:xfrm>
            <a:off x="456149" y="1803693"/>
            <a:ext cx="44754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F4B3B"/>
                </a:solidFill>
                <a:latin typeface="+mj-lt"/>
                <a:cs typeface="Arial" pitchFamily="34" charset="0"/>
              </a:rPr>
              <a:t>Words of Advice </a:t>
            </a:r>
          </a:p>
          <a:p>
            <a:endParaRPr lang="en-US" b="1" dirty="0">
              <a:solidFill>
                <a:srgbClr val="5F4B3B"/>
              </a:solidFill>
              <a:latin typeface="+mj-lt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4B3B"/>
                </a:solidFill>
                <a:latin typeface="+mj-lt"/>
                <a:cs typeface="Arial" pitchFamily="34" charset="0"/>
              </a:rPr>
              <a:t>Create a compelling model/pilot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5F4B3B"/>
              </a:solidFill>
              <a:latin typeface="+mj-lt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4B3B"/>
                </a:solidFill>
                <a:latin typeface="+mj-lt"/>
                <a:cs typeface="Arial" pitchFamily="34" charset="0"/>
              </a:rPr>
              <a:t>Connect to community identity and values</a:t>
            </a:r>
          </a:p>
          <a:p>
            <a:endParaRPr lang="en-US" dirty="0">
              <a:solidFill>
                <a:srgbClr val="5F4B3B"/>
              </a:solidFill>
              <a:latin typeface="+mj-lt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4B3B"/>
                </a:solidFill>
                <a:latin typeface="+mj-lt"/>
                <a:cs typeface="Arial" pitchFamily="34" charset="0"/>
              </a:rPr>
              <a:t>Maintain existing programming, don’t retreat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5F4B3B"/>
              </a:solidFill>
              <a:latin typeface="+mj-lt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4B3B"/>
                </a:solidFill>
                <a:latin typeface="+mj-lt"/>
                <a:cs typeface="Arial" pitchFamily="34" charset="0"/>
              </a:rPr>
              <a:t>Foundational pillars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4B3B"/>
                </a:solidFill>
                <a:latin typeface="+mj-lt"/>
                <a:cs typeface="Arial" pitchFamily="34" charset="0"/>
              </a:rPr>
              <a:t>Education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4B3B"/>
                </a:solidFill>
                <a:latin typeface="+mj-lt"/>
                <a:cs typeface="Arial" pitchFamily="34" charset="0"/>
              </a:rPr>
              <a:t>Restoration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4B3B"/>
                </a:solidFill>
                <a:latin typeface="+mj-lt"/>
                <a:cs typeface="Arial" pitchFamily="34" charset="0"/>
              </a:rPr>
              <a:t>Recreation </a:t>
            </a:r>
            <a:endParaRPr lang="en-US" dirty="0">
              <a:solidFill>
                <a:srgbClr val="326297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F65747C-ACFD-701F-4B8F-4BA6158E7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280" y="3507523"/>
            <a:ext cx="4083179" cy="272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BFBF4D-F178-3CDC-B797-697F69ADF834}"/>
              </a:ext>
            </a:extLst>
          </p:cNvPr>
          <p:cNvSpPr txBox="1"/>
          <p:nvPr/>
        </p:nvSpPr>
        <p:spPr>
          <a:xfrm>
            <a:off x="7738298" y="6021970"/>
            <a:ext cx="1662003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+mj-lt"/>
                <a:cs typeface="Arial"/>
              </a:rPr>
              <a:t>Photo via Ten Strands</a:t>
            </a:r>
          </a:p>
        </p:txBody>
      </p:sp>
    </p:spTree>
    <p:extLst>
      <p:ext uri="{BB962C8B-B14F-4D97-AF65-F5344CB8AC3E}">
        <p14:creationId xmlns:p14="http://schemas.microsoft.com/office/powerpoint/2010/main" val="4172069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8D40CF8-BBF4-48CE-BA4D-A16E04B15A8F}"/>
              </a:ext>
            </a:extLst>
          </p:cNvPr>
          <p:cNvSpPr/>
          <p:nvPr/>
        </p:nvSpPr>
        <p:spPr>
          <a:xfrm>
            <a:off x="1977" y="37384"/>
            <a:ext cx="9143998" cy="86265"/>
          </a:xfrm>
          <a:prstGeom prst="rect">
            <a:avLst/>
          </a:prstGeom>
          <a:solidFill>
            <a:srgbClr val="C2D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58178E-400C-4B67-91F0-B59E644B56F0}"/>
              </a:ext>
            </a:extLst>
          </p:cNvPr>
          <p:cNvSpPr/>
          <p:nvPr/>
        </p:nvSpPr>
        <p:spPr>
          <a:xfrm>
            <a:off x="1978" y="-5212"/>
            <a:ext cx="9143998" cy="862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127DB7-0282-48E6-804B-DB9D793BC1CA}"/>
              </a:ext>
            </a:extLst>
          </p:cNvPr>
          <p:cNvSpPr/>
          <p:nvPr/>
        </p:nvSpPr>
        <p:spPr>
          <a:xfrm>
            <a:off x="0" y="742318"/>
            <a:ext cx="9134815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dirty="0">
                <a:solidFill>
                  <a:srgbClr val="5F4B3B"/>
                </a:solidFill>
                <a:latin typeface="Calibri"/>
                <a:cs typeface="Arial"/>
              </a:rPr>
              <a:t>-  -  -  -  -  -  -  -  -  </a:t>
            </a:r>
            <a:r>
              <a:rPr lang="en-US" sz="2000" dirty="0">
                <a:solidFill>
                  <a:srgbClr val="5F4B3B"/>
                </a:solidFill>
                <a:latin typeface="Calibri"/>
                <a:cs typeface="Calibri"/>
              </a:rPr>
              <a:t>-  -  -  -  -  -  -  -  -  -  -  -  -  -  -  -  -  -  -  -  -  -  -  -  -  -  -  -  -  -  -  -  -  -  -  -  </a:t>
            </a:r>
            <a:endParaRPr lang="en-US" sz="2000" dirty="0">
              <a:solidFill>
                <a:srgbClr val="5F4B3B"/>
              </a:solidFill>
              <a:latin typeface="Calibri"/>
              <a:cs typeface="Arial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0770BA6-28AB-4769-B9BA-9694B7B9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3D940-AB8C-4343-850E-90F1D850C68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BF25F6F-7698-2A78-E335-48BBAF64A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207" y="-228251"/>
            <a:ext cx="7772400" cy="1470025"/>
          </a:xfrm>
        </p:spPr>
        <p:txBody>
          <a:bodyPr/>
          <a:lstStyle/>
          <a:p>
            <a:r>
              <a:rPr lang="en-US" sz="3200" b="1" cap="small" dirty="0">
                <a:solidFill>
                  <a:srgbClr val="002060"/>
                </a:solidFill>
                <a:latin typeface="Candara"/>
                <a:ea typeface="+mn-ea"/>
                <a:cs typeface="Arial"/>
              </a:rPr>
              <a:t>Case Studies</a:t>
            </a:r>
            <a:endParaRPr lang="en-US" sz="1200" dirty="0">
              <a:solidFill>
                <a:srgbClr val="002060"/>
              </a:solidFill>
              <a:latin typeface="Candara"/>
              <a:cs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89AA2B-B61F-2544-8D32-ABD1F79A242C}"/>
              </a:ext>
            </a:extLst>
          </p:cNvPr>
          <p:cNvGrpSpPr/>
          <p:nvPr/>
        </p:nvGrpSpPr>
        <p:grpSpPr>
          <a:xfrm>
            <a:off x="1976" y="6649698"/>
            <a:ext cx="9143999" cy="219402"/>
            <a:chOff x="1976" y="6649698"/>
            <a:chExt cx="9143999" cy="21940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0A4FC4-C230-F434-064F-7E863EC18EB8}"/>
                </a:ext>
              </a:extLst>
            </p:cNvPr>
            <p:cNvSpPr/>
            <p:nvPr/>
          </p:nvSpPr>
          <p:spPr>
            <a:xfrm>
              <a:off x="1976" y="6649698"/>
              <a:ext cx="9143998" cy="100464"/>
            </a:xfrm>
            <a:prstGeom prst="rect">
              <a:avLst/>
            </a:prstGeom>
            <a:solidFill>
              <a:srgbClr val="C2D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8735C6-89FE-AFE4-FE66-68E4A7D477D5}"/>
                </a:ext>
              </a:extLst>
            </p:cNvPr>
            <p:cNvSpPr/>
            <p:nvPr/>
          </p:nvSpPr>
          <p:spPr>
            <a:xfrm>
              <a:off x="1977" y="6700056"/>
              <a:ext cx="9143998" cy="16904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8BB34CB-335C-99F9-39F2-102BCE403CDF}"/>
              </a:ext>
            </a:extLst>
          </p:cNvPr>
          <p:cNvSpPr txBox="1"/>
          <p:nvPr/>
        </p:nvSpPr>
        <p:spPr>
          <a:xfrm>
            <a:off x="18152575" y="7830745"/>
            <a:ext cx="241912" cy="96334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ndara"/>
                <a:cs typeface="Segoe UI"/>
              </a:rPr>
              <a:t>Elisabeth Johnson </a:t>
            </a:r>
            <a:r>
              <a:rPr lang="en-US" sz="2000" dirty="0">
                <a:solidFill>
                  <a:schemeClr val="tx2"/>
                </a:solidFill>
                <a:latin typeface="Candara"/>
                <a:cs typeface="Segoe UI"/>
              </a:rPr>
              <a:t>​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Candara"/>
                <a:cs typeface="Segoe UI"/>
              </a:rPr>
              <a:t>Program Officer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E83D2E-0BCD-0483-FC48-37AF626CEF48}"/>
              </a:ext>
            </a:extLst>
          </p:cNvPr>
          <p:cNvSpPr txBox="1"/>
          <p:nvPr/>
        </p:nvSpPr>
        <p:spPr>
          <a:xfrm>
            <a:off x="568678" y="1292132"/>
            <a:ext cx="799745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F4B3B"/>
                </a:solidFill>
                <a:latin typeface="+mj-lt"/>
                <a:cs typeface="Arial" pitchFamily="34" charset="0"/>
              </a:rPr>
              <a:t>Case Study review: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Mechanisms for connecting kids/schools to the outdoors: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4B3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Outdoor classrooms and laboratories – on and off campus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4B3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Curriculum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4B3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Teacher support and training </a:t>
            </a:r>
            <a:endParaRPr lang="en-US" dirty="0">
              <a:solidFill>
                <a:srgbClr val="5F4B3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5F4B3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elements to success</a:t>
            </a:r>
            <a:r>
              <a:rPr lang="en-US" sz="1800" dirty="0">
                <a:solidFill>
                  <a:srgbClr val="5F4B3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4B3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Built in capacity at district level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4B3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Partnership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5F4B3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Weaknesses or barriers in case study</a:t>
            </a:r>
            <a:r>
              <a:rPr lang="en-US" sz="1800" dirty="0">
                <a:solidFill>
                  <a:srgbClr val="5F4B3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4B3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program may not make sense statewide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5F4B3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Statewide Nevada possibilities</a:t>
            </a:r>
            <a:r>
              <a:rPr lang="en-US" sz="1800" dirty="0">
                <a:solidFill>
                  <a:srgbClr val="5F4B3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4B3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assistance/grant program for individual districts to begin locally relevant “Outdoor Core” programs </a:t>
            </a:r>
            <a:endParaRPr lang="en-US" dirty="0">
              <a:solidFill>
                <a:srgbClr val="5F4B3B"/>
              </a:solidFill>
              <a:latin typeface="+mj-lt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26297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319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8D40CF8-BBF4-48CE-BA4D-A16E04B15A8F}"/>
              </a:ext>
            </a:extLst>
          </p:cNvPr>
          <p:cNvSpPr/>
          <p:nvPr/>
        </p:nvSpPr>
        <p:spPr>
          <a:xfrm>
            <a:off x="1977" y="37384"/>
            <a:ext cx="9143998" cy="86265"/>
          </a:xfrm>
          <a:prstGeom prst="rect">
            <a:avLst/>
          </a:prstGeom>
          <a:solidFill>
            <a:srgbClr val="C2D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58178E-400C-4B67-91F0-B59E644B56F0}"/>
              </a:ext>
            </a:extLst>
          </p:cNvPr>
          <p:cNvSpPr/>
          <p:nvPr/>
        </p:nvSpPr>
        <p:spPr>
          <a:xfrm>
            <a:off x="1978" y="-5212"/>
            <a:ext cx="9143998" cy="862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127DB7-0282-48E6-804B-DB9D793BC1CA}"/>
              </a:ext>
            </a:extLst>
          </p:cNvPr>
          <p:cNvSpPr/>
          <p:nvPr/>
        </p:nvSpPr>
        <p:spPr>
          <a:xfrm>
            <a:off x="0" y="742318"/>
            <a:ext cx="9134815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dirty="0">
                <a:solidFill>
                  <a:srgbClr val="5F4B3B"/>
                </a:solidFill>
                <a:latin typeface="Calibri"/>
                <a:cs typeface="Arial"/>
              </a:rPr>
              <a:t>-  -  -  -  -  -  -  -  -  </a:t>
            </a:r>
            <a:r>
              <a:rPr lang="en-US" sz="2000" dirty="0">
                <a:solidFill>
                  <a:srgbClr val="5F4B3B"/>
                </a:solidFill>
                <a:latin typeface="Calibri"/>
                <a:cs typeface="Calibri"/>
              </a:rPr>
              <a:t>-  -  -  -  -  -  -  -  -  -  -  -  -  -  -  -  -  -  -  -  -  -  -  -  -  -  -  -  -  -  -  -  -  -  -  -  </a:t>
            </a:r>
            <a:endParaRPr lang="en-US" sz="2000" dirty="0">
              <a:solidFill>
                <a:srgbClr val="5F4B3B"/>
              </a:solidFill>
              <a:latin typeface="Calibri"/>
              <a:cs typeface="Arial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0770BA6-28AB-4769-B9BA-9694B7B9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3D940-AB8C-4343-850E-90F1D850C68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BF25F6F-7698-2A78-E335-48BBAF64A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207" y="2552953"/>
            <a:ext cx="7772400" cy="1470025"/>
          </a:xfrm>
        </p:spPr>
        <p:txBody>
          <a:bodyPr/>
          <a:lstStyle/>
          <a:p>
            <a:r>
              <a:rPr lang="en-US" sz="6000" b="1" cap="small" dirty="0">
                <a:solidFill>
                  <a:srgbClr val="002060"/>
                </a:solidFill>
                <a:latin typeface="Candara"/>
                <a:ea typeface="+mn-ea"/>
                <a:cs typeface="Arial"/>
              </a:rPr>
              <a:t>RECESS</a:t>
            </a:r>
            <a:endParaRPr lang="en-US" sz="6000" dirty="0">
              <a:solidFill>
                <a:srgbClr val="002060"/>
              </a:solidFill>
              <a:latin typeface="Candara"/>
              <a:cs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89AA2B-B61F-2544-8D32-ABD1F79A242C}"/>
              </a:ext>
            </a:extLst>
          </p:cNvPr>
          <p:cNvGrpSpPr/>
          <p:nvPr/>
        </p:nvGrpSpPr>
        <p:grpSpPr>
          <a:xfrm>
            <a:off x="1976" y="6649698"/>
            <a:ext cx="9143999" cy="219402"/>
            <a:chOff x="1976" y="6649698"/>
            <a:chExt cx="9143999" cy="21940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0A4FC4-C230-F434-064F-7E863EC18EB8}"/>
                </a:ext>
              </a:extLst>
            </p:cNvPr>
            <p:cNvSpPr/>
            <p:nvPr/>
          </p:nvSpPr>
          <p:spPr>
            <a:xfrm>
              <a:off x="1976" y="6649698"/>
              <a:ext cx="9143998" cy="100464"/>
            </a:xfrm>
            <a:prstGeom prst="rect">
              <a:avLst/>
            </a:prstGeom>
            <a:solidFill>
              <a:srgbClr val="C2D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8735C6-89FE-AFE4-FE66-68E4A7D477D5}"/>
                </a:ext>
              </a:extLst>
            </p:cNvPr>
            <p:cNvSpPr/>
            <p:nvPr/>
          </p:nvSpPr>
          <p:spPr>
            <a:xfrm>
              <a:off x="1977" y="6700056"/>
              <a:ext cx="9143998" cy="16904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8BB34CB-335C-99F9-39F2-102BCE403CDF}"/>
              </a:ext>
            </a:extLst>
          </p:cNvPr>
          <p:cNvSpPr txBox="1"/>
          <p:nvPr/>
        </p:nvSpPr>
        <p:spPr>
          <a:xfrm>
            <a:off x="18152575" y="7830745"/>
            <a:ext cx="241912" cy="96334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ndara"/>
                <a:cs typeface="Segoe UI"/>
              </a:rPr>
              <a:t>Elisabeth Johnson </a:t>
            </a:r>
            <a:r>
              <a:rPr lang="en-US" sz="2000" dirty="0">
                <a:solidFill>
                  <a:schemeClr val="tx2"/>
                </a:solidFill>
                <a:latin typeface="Candara"/>
                <a:cs typeface="Segoe UI"/>
              </a:rPr>
              <a:t>​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Candara"/>
                <a:cs typeface="Segoe UI"/>
              </a:rPr>
              <a:t>Program Officer</a:t>
            </a:r>
          </a:p>
        </p:txBody>
      </p:sp>
    </p:spTree>
    <p:extLst>
      <p:ext uri="{BB962C8B-B14F-4D97-AF65-F5344CB8AC3E}">
        <p14:creationId xmlns:p14="http://schemas.microsoft.com/office/powerpoint/2010/main" val="3150860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8D40CF8-BBF4-48CE-BA4D-A16E04B15A8F}"/>
              </a:ext>
            </a:extLst>
          </p:cNvPr>
          <p:cNvSpPr/>
          <p:nvPr/>
        </p:nvSpPr>
        <p:spPr>
          <a:xfrm>
            <a:off x="1977" y="37384"/>
            <a:ext cx="9143998" cy="86265"/>
          </a:xfrm>
          <a:prstGeom prst="rect">
            <a:avLst/>
          </a:prstGeom>
          <a:solidFill>
            <a:srgbClr val="C2D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58178E-400C-4B67-91F0-B59E644B56F0}"/>
              </a:ext>
            </a:extLst>
          </p:cNvPr>
          <p:cNvSpPr/>
          <p:nvPr/>
        </p:nvSpPr>
        <p:spPr>
          <a:xfrm>
            <a:off x="1978" y="-5212"/>
            <a:ext cx="9143998" cy="862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127DB7-0282-48E6-804B-DB9D793BC1CA}"/>
              </a:ext>
            </a:extLst>
          </p:cNvPr>
          <p:cNvSpPr/>
          <p:nvPr/>
        </p:nvSpPr>
        <p:spPr>
          <a:xfrm>
            <a:off x="0" y="742318"/>
            <a:ext cx="9134815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dirty="0">
                <a:solidFill>
                  <a:srgbClr val="5F4B3B"/>
                </a:solidFill>
                <a:latin typeface="Calibri"/>
                <a:cs typeface="Arial"/>
              </a:rPr>
              <a:t>-  -  -  -  -  -  -  -  -  </a:t>
            </a:r>
            <a:r>
              <a:rPr lang="en-US" sz="2000" dirty="0">
                <a:solidFill>
                  <a:srgbClr val="5F4B3B"/>
                </a:solidFill>
                <a:latin typeface="Calibri"/>
                <a:cs typeface="Calibri"/>
              </a:rPr>
              <a:t>-  -  -  -  -  -  -  -  -  -  -  -  -  -  -  -  -  -  -  -  -  -  -  -  -  -  -  -  -  -  -  -  -  -  -  -  </a:t>
            </a:r>
            <a:endParaRPr lang="en-US" sz="2000" dirty="0">
              <a:solidFill>
                <a:srgbClr val="5F4B3B"/>
              </a:solidFill>
              <a:latin typeface="Calibri"/>
              <a:cs typeface="Arial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0770BA6-28AB-4769-B9BA-9694B7B9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3D940-AB8C-4343-850E-90F1D850C68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BF25F6F-7698-2A78-E335-48BBAF64A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207" y="-228251"/>
            <a:ext cx="7772400" cy="1470025"/>
          </a:xfrm>
        </p:spPr>
        <p:txBody>
          <a:bodyPr/>
          <a:lstStyle/>
          <a:p>
            <a:r>
              <a:rPr lang="en-US" sz="3200" b="1" cap="small" dirty="0">
                <a:solidFill>
                  <a:srgbClr val="002060"/>
                </a:solidFill>
                <a:latin typeface="Candara"/>
                <a:ea typeface="+mn-ea"/>
                <a:cs typeface="Arial"/>
              </a:rPr>
              <a:t>Vision Statement</a:t>
            </a:r>
            <a:endParaRPr lang="en-US" sz="1200" dirty="0">
              <a:solidFill>
                <a:srgbClr val="002060"/>
              </a:solidFill>
              <a:latin typeface="Candara"/>
              <a:cs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89AA2B-B61F-2544-8D32-ABD1F79A242C}"/>
              </a:ext>
            </a:extLst>
          </p:cNvPr>
          <p:cNvGrpSpPr/>
          <p:nvPr/>
        </p:nvGrpSpPr>
        <p:grpSpPr>
          <a:xfrm>
            <a:off x="1976" y="6649698"/>
            <a:ext cx="9143999" cy="219402"/>
            <a:chOff x="1976" y="6649698"/>
            <a:chExt cx="9143999" cy="21940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0A4FC4-C230-F434-064F-7E863EC18EB8}"/>
                </a:ext>
              </a:extLst>
            </p:cNvPr>
            <p:cNvSpPr/>
            <p:nvPr/>
          </p:nvSpPr>
          <p:spPr>
            <a:xfrm>
              <a:off x="1976" y="6649698"/>
              <a:ext cx="9143998" cy="100464"/>
            </a:xfrm>
            <a:prstGeom prst="rect">
              <a:avLst/>
            </a:prstGeom>
            <a:solidFill>
              <a:srgbClr val="C2D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8735C6-89FE-AFE4-FE66-68E4A7D477D5}"/>
                </a:ext>
              </a:extLst>
            </p:cNvPr>
            <p:cNvSpPr/>
            <p:nvPr/>
          </p:nvSpPr>
          <p:spPr>
            <a:xfrm>
              <a:off x="1977" y="6700056"/>
              <a:ext cx="9143998" cy="16904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8BB34CB-335C-99F9-39F2-102BCE403CDF}"/>
              </a:ext>
            </a:extLst>
          </p:cNvPr>
          <p:cNvSpPr txBox="1"/>
          <p:nvPr/>
        </p:nvSpPr>
        <p:spPr>
          <a:xfrm>
            <a:off x="18152575" y="7830745"/>
            <a:ext cx="241912" cy="96334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ndara"/>
                <a:cs typeface="Segoe UI"/>
              </a:rPr>
              <a:t>Elisabeth Johnson </a:t>
            </a:r>
            <a:r>
              <a:rPr lang="en-US" sz="2000" dirty="0">
                <a:solidFill>
                  <a:schemeClr val="tx2"/>
                </a:solidFill>
                <a:latin typeface="Candara"/>
                <a:cs typeface="Segoe UI"/>
              </a:rPr>
              <a:t>​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Candara"/>
                <a:cs typeface="Segoe UI"/>
              </a:rPr>
              <a:t>Program Officer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E83D2E-0BCD-0483-FC48-37AF626CEF48}"/>
              </a:ext>
            </a:extLst>
          </p:cNvPr>
          <p:cNvSpPr txBox="1"/>
          <p:nvPr/>
        </p:nvSpPr>
        <p:spPr>
          <a:xfrm>
            <a:off x="1586306" y="1535120"/>
            <a:ext cx="5667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solidFill>
                  <a:srgbClr val="5F4B3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activate communities and leaders to grow PreK-12 outdoor learning spaces, actions, practices, and policies for the benefit of Nevada students’ overall wellness.</a:t>
            </a:r>
            <a:r>
              <a:rPr lang="en-US" sz="1800" dirty="0">
                <a:solidFill>
                  <a:srgbClr val="5F4B3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rgbClr val="5F4B3B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7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A3FA6E95EEBA44B8D1F74A3C611449" ma:contentTypeVersion="5" ma:contentTypeDescription="Create a new document." ma:contentTypeScope="" ma:versionID="f9dc8f0c58cb8ace7e1fe0dfea782712">
  <xsd:schema xmlns:xsd="http://www.w3.org/2001/XMLSchema" xmlns:xs="http://www.w3.org/2001/XMLSchema" xmlns:p="http://schemas.microsoft.com/office/2006/metadata/properties" xmlns:ns3="bead20ff-3502-4908-a3b0-94f5417f8b87" xmlns:ns4="1bbbcba3-8c99-46a0-ba24-0ee85a578168" targetNamespace="http://schemas.microsoft.com/office/2006/metadata/properties" ma:root="true" ma:fieldsID="c55636e8ddadb51ad65f940f26e8ee19" ns3:_="" ns4:_="">
    <xsd:import namespace="bead20ff-3502-4908-a3b0-94f5417f8b87"/>
    <xsd:import namespace="1bbbcba3-8c99-46a0-ba24-0ee85a57816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d20ff-3502-4908-a3b0-94f5417f8b8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bbcba3-8c99-46a0-ba24-0ee85a5781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8580DA-44CE-4530-A045-153DF9E6558A}">
  <ds:schemaRefs>
    <ds:schemaRef ds:uri="http://purl.org/dc/terms/"/>
    <ds:schemaRef ds:uri="http://schemas.openxmlformats.org/package/2006/metadata/core-properties"/>
    <ds:schemaRef ds:uri="bead20ff-3502-4908-a3b0-94f5417f8b87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bbbcba3-8c99-46a0-ba24-0ee85a57816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BEFAAA1-2CD1-494E-85C8-F6B5A6F4DF42}">
  <ds:schemaRefs>
    <ds:schemaRef ds:uri="1bbbcba3-8c99-46a0-ba24-0ee85a578168"/>
    <ds:schemaRef ds:uri="bead20ff-3502-4908-a3b0-94f5417f8b8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948E714-5A88-49FA-9E93-7F066F3339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6232</TotalTime>
  <Words>786</Words>
  <Application>Microsoft Office PowerPoint</Application>
  <PresentationFormat>On-screen Show (4:3)</PresentationFormat>
  <Paragraphs>133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Candara</vt:lpstr>
      <vt:lpstr>Office Theme</vt:lpstr>
      <vt:lpstr>Outdoor Education Advisory Working Group</vt:lpstr>
      <vt:lpstr>Case Study</vt:lpstr>
      <vt:lpstr>Case Study</vt:lpstr>
      <vt:lpstr>Case Study</vt:lpstr>
      <vt:lpstr>Case Study</vt:lpstr>
      <vt:lpstr>Case Study</vt:lpstr>
      <vt:lpstr>Case Studies</vt:lpstr>
      <vt:lpstr>RECESS</vt:lpstr>
      <vt:lpstr>Vision Statement</vt:lpstr>
      <vt:lpstr>RECESS</vt:lpstr>
    </vt:vector>
  </TitlesOfParts>
  <Company>ndwr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bconrad</dc:creator>
  <cp:lastModifiedBy>Kendal Scott</cp:lastModifiedBy>
  <cp:revision>314</cp:revision>
  <cp:lastPrinted>2023-02-15T16:45:33Z</cp:lastPrinted>
  <dcterms:created xsi:type="dcterms:W3CDTF">2011-02-07T22:15:11Z</dcterms:created>
  <dcterms:modified xsi:type="dcterms:W3CDTF">2024-01-23T19:12:48Z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0x010100F0A3FA6E95EEBA44B8D1F74A3C611449</vt:lpwstr>
  </property>
</Properties>
</file>